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 Medium"/>
      <p:regular r:id="rId17"/>
    </p:embeddedFont>
    <p:embeddedFont>
      <p:font typeface="Barlow Medium"/>
      <p:regular r:id="rId18"/>
    </p:embeddedFont>
    <p:embeddedFont>
      <p:font typeface="Barlow Medium"/>
      <p:regular r:id="rId19"/>
    </p:embeddedFont>
    <p:embeddedFont>
      <p:font typeface="Barlow Medium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29132"/>
            <a:ext cx="7415927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NYC Citi Bike Demand: A Big Data Exploratory Analysis &amp; Advanced Interactive Dashboard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4261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Cloud Processing, Advanced Visualization, and Statistical Insights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8103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Ashish Bheemudu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| MS Data Science Capstone Project, Pace University | October 22, 2025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48" y="542092"/>
            <a:ext cx="6846808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Analytical Insights &amp; Next Steps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89848" y="1680805"/>
            <a:ext cx="219027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Temporal Patterns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89848" y="2072878"/>
            <a:ext cx="4252674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bimodal commuter peaks (8 AM, 5-6 PM weekdays). Weekends show broader afternoon distribution with clear seasonal variations favoring warmer months.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5188863" y="1680805"/>
            <a:ext cx="219027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Behavioral Differences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188863" y="2072878"/>
            <a:ext cx="4252674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Members dominate weekday trips (~12 min average). Casual ridership surges on weekends with longer durations (~20 min), indicating leisure or tourist activity.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687878" y="1680805"/>
            <a:ext cx="243006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Geospatial Concentration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687878" y="2072878"/>
            <a:ext cx="4252674" cy="1261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Trip origins heavily concentrated in Manhattan – Midtown, Downtown financial districts, major parks, and transit hubs show unique hourly signatures.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689848" y="3654615"/>
            <a:ext cx="13250704" cy="32147"/>
          </a:xfrm>
          <a:prstGeom prst="rect">
            <a:avLst/>
          </a:prstGeom>
          <a:solidFill>
            <a:srgbClr val="E5E0DF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89848" y="3982283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Future Work</a:t>
            </a:r>
            <a:endParaRPr lang="en-US" sz="2050" dirty="0"/>
          </a:p>
        </p:txBody>
      </p:sp>
      <p:sp>
        <p:nvSpPr>
          <p:cNvPr id="11" name="Shape 9"/>
          <p:cNvSpPr/>
          <p:nvPr/>
        </p:nvSpPr>
        <p:spPr>
          <a:xfrm>
            <a:off x="689848" y="4606528"/>
            <a:ext cx="6526768" cy="591383"/>
          </a:xfrm>
          <a:prstGeom prst="roundRect">
            <a:avLst>
              <a:gd name="adj" fmla="val 480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05357" y="4717375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86897" y="5394960"/>
            <a:ext cx="221813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Build Predictive Models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886897" y="5787033"/>
            <a:ext cx="613267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 LightGBM/XGBoost forecasting models using citibike_model_ready.parquet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3665" y="4606528"/>
            <a:ext cx="6526887" cy="591383"/>
          </a:xfrm>
          <a:prstGeom prst="roundRect">
            <a:avLst>
              <a:gd name="adj" fmla="val 480013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529292" y="4717375"/>
            <a:ext cx="295632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610713" y="5394960"/>
            <a:ext cx="2190274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Integrate Forecasting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610713" y="5787033"/>
            <a:ext cx="6132790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"Forecast" tab to dashboard for predicting future demand based on user inputs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689848" y="6836569"/>
            <a:ext cx="13250704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Thank you for your attention. Questions welcome!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689848" y="7373660"/>
            <a:ext cx="13250704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Ashish Bheemudu</a:t>
            </a:r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| MS Data Science, Pace University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598" y="526494"/>
            <a:ext cx="5605939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Vision &amp; Core Objectives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116598" y="1296710"/>
            <a:ext cx="7883604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Citi Bike system generates enormous data volume – over 186 million trips since 2020. This project tackles the big data challenge head-on, transforming raw trip logs into actionable intelligence through a complete data science pipeline.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16598" y="2363272"/>
            <a:ext cx="18002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116598" y="2646402"/>
            <a:ext cx="7883604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7" name="Text 4"/>
          <p:cNvSpPr/>
          <p:nvPr/>
        </p:nvSpPr>
        <p:spPr>
          <a:xfrm>
            <a:off x="6116598" y="2782133"/>
            <a:ext cx="2000726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Engineer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16598" y="3140154"/>
            <a:ext cx="788360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Reliably acquire and process the full historical dataset using cloud-based tools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116598" y="3743206"/>
            <a:ext cx="18002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16598" y="4026337"/>
            <a:ext cx="7883604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1" name="Text 8"/>
          <p:cNvSpPr/>
          <p:nvPr/>
        </p:nvSpPr>
        <p:spPr>
          <a:xfrm>
            <a:off x="6116598" y="4162068"/>
            <a:ext cx="2000726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Analyze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116598" y="4520089"/>
            <a:ext cx="788360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Conduct thorough EDA to identify key temporal, geospatial, and behavioral ridership patterns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116598" y="5123140"/>
            <a:ext cx="18002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116598" y="5406271"/>
            <a:ext cx="7883604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5" name="Text 12"/>
          <p:cNvSpPr/>
          <p:nvPr/>
        </p:nvSpPr>
        <p:spPr>
          <a:xfrm>
            <a:off x="6116598" y="5542002"/>
            <a:ext cx="2000726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Visualize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116598" y="5900023"/>
            <a:ext cx="788360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sophisticated, interactive Streamlit dashboard for dynamic exploration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116598" y="6503075"/>
            <a:ext cx="18002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6116598" y="6786205"/>
            <a:ext cx="7883604" cy="2286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19" name="Text 16"/>
          <p:cNvSpPr/>
          <p:nvPr/>
        </p:nvSpPr>
        <p:spPr>
          <a:xfrm>
            <a:off x="6116598" y="6921937"/>
            <a:ext cx="2000726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Prepare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116598" y="7279958"/>
            <a:ext cx="7883604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clean, aggregated datasets suitable for predictive demand forecasting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1039654"/>
            <a:ext cx="5965269" cy="58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Ecosystem Architecture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38188" y="2152769"/>
            <a:ext cx="2812256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Primary Source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38188" y="2588538"/>
            <a:ext cx="2343507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Citi Bike Trip History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38188" y="3092291"/>
            <a:ext cx="3576518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Official archives from 2020-2025, managing over 140 individual csv files totaling 100GB+. Each record provides: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8188" y="4294703"/>
            <a:ext cx="35765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Precise start/end timestamps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8188" y="4706064"/>
            <a:ext cx="357651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Station names and GPS coordinates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8188" y="5454968"/>
            <a:ext cx="35765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Bike type (classic vs. electric)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8188" y="5866328"/>
            <a:ext cx="35765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Rider type (member vs. casual)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36914" y="2152769"/>
            <a:ext cx="2812256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Secondary Source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36914" y="2588538"/>
            <a:ext cx="2887980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NYC Historical Weather Data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836914" y="3092291"/>
            <a:ext cx="357651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Hourly and daily weather metrics to understand demand drivers: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36914" y="3957161"/>
            <a:ext cx="35765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Temperature and precipitation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36914" y="4368522"/>
            <a:ext cx="35765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Wind speed and conditions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836914" y="4779883"/>
            <a:ext cx="35765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Integrated via Meteostat library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4836914" y="5191244"/>
            <a:ext cx="35765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context in dashboard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38188" y="6514862"/>
            <a:ext cx="7667625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Storage Strategy: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All data managed within Google Drive using structured folders for raw and processed data, ensuring reproducibility and version control.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996" y="741640"/>
            <a:ext cx="6402943" cy="581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Overcoming the Big Data Hurdle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31996" y="1406247"/>
            <a:ext cx="23241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Challenge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31996" y="2010489"/>
            <a:ext cx="1316640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 size consistently caused MemoryError crashes in standard analysis environments, making traditional approaches infeasible.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045726" y="3417094"/>
            <a:ext cx="3935492" cy="209074"/>
          </a:xfrm>
          <a:prstGeom prst="roundRect">
            <a:avLst>
              <a:gd name="adj" fmla="val 42019"/>
            </a:avLst>
          </a:prstGeom>
          <a:solidFill>
            <a:srgbClr val="F65F62"/>
          </a:solidFill>
          <a:ln w="7620">
            <a:solidFill>
              <a:srgbClr val="DC454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31996" y="3207901"/>
            <a:ext cx="627459" cy="627459"/>
          </a:xfrm>
          <a:prstGeom prst="roundRect">
            <a:avLst>
              <a:gd name="adj" fmla="val 72865"/>
            </a:avLst>
          </a:prstGeom>
          <a:solidFill>
            <a:srgbClr val="F65F62"/>
          </a:solidFill>
          <a:ln w="7620">
            <a:solidFill>
              <a:srgbClr val="DC4548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8802" y="3364706"/>
            <a:ext cx="313730" cy="31373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41070" y="4044434"/>
            <a:ext cx="23241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Automated Extraction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41070" y="4460438"/>
            <a:ext cx="3831193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scripts utilizing zipfile and os.walk automated extraction of hundreds of CSVs directly in cloud environment, eliminating manual bottlenecks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504140" y="3103364"/>
            <a:ext cx="3935611" cy="209074"/>
          </a:xfrm>
          <a:prstGeom prst="roundRect">
            <a:avLst>
              <a:gd name="adj" fmla="val 42019"/>
            </a:avLst>
          </a:prstGeom>
          <a:solidFill>
            <a:srgbClr val="F65F62"/>
          </a:solidFill>
          <a:ln w="7620">
            <a:solidFill>
              <a:srgbClr val="DC4548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190411" y="2894171"/>
            <a:ext cx="627459" cy="627459"/>
          </a:xfrm>
          <a:prstGeom prst="roundRect">
            <a:avLst>
              <a:gd name="adj" fmla="val 72865"/>
            </a:avLst>
          </a:prstGeom>
          <a:solidFill>
            <a:srgbClr val="F65F62"/>
          </a:solidFill>
          <a:ln w="7620">
            <a:solidFill>
              <a:srgbClr val="DC4548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7216" y="3050977"/>
            <a:ext cx="313730" cy="31373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99484" y="3730704"/>
            <a:ext cx="2800112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Memory-Safe Consolidation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5399484" y="4146709"/>
            <a:ext cx="3831312" cy="167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Implemented batch processing: iteratively read small batches (20 files), process them, and use pyarrow.ParquetWriter to incrementally append without holding entire dataset in RAM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962674" y="2789634"/>
            <a:ext cx="3935611" cy="209074"/>
          </a:xfrm>
          <a:prstGeom prst="roundRect">
            <a:avLst>
              <a:gd name="adj" fmla="val 42019"/>
            </a:avLst>
          </a:prstGeom>
          <a:solidFill>
            <a:srgbClr val="F65F62"/>
          </a:solidFill>
          <a:ln w="7620">
            <a:solidFill>
              <a:srgbClr val="DC4548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648944" y="2580442"/>
            <a:ext cx="627459" cy="627459"/>
          </a:xfrm>
          <a:prstGeom prst="roundRect">
            <a:avLst>
              <a:gd name="adj" fmla="val 72865"/>
            </a:avLst>
          </a:prstGeom>
          <a:solidFill>
            <a:srgbClr val="F65F62"/>
          </a:solidFill>
          <a:ln w="7620">
            <a:solidFill>
              <a:srgbClr val="DC4548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5749" y="2737247"/>
            <a:ext cx="313730" cy="31373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58018" y="3416975"/>
            <a:ext cx="23241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Optimized Storage</a:t>
            </a:r>
            <a:endParaRPr lang="en-US" sz="1800" dirty="0"/>
          </a:p>
        </p:txBody>
      </p:sp>
      <p:sp>
        <p:nvSpPr>
          <p:cNvPr id="19" name="Text 14"/>
          <p:cNvSpPr/>
          <p:nvPr/>
        </p:nvSpPr>
        <p:spPr>
          <a:xfrm>
            <a:off x="9858018" y="3832979"/>
            <a:ext cx="3831312" cy="1673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unified dataset stored as citibike_master.parquet using Apache Parquet format – columnar storage provides superior compression and drastically faster read performance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731996" y="6264473"/>
            <a:ext cx="13166408" cy="1223486"/>
          </a:xfrm>
          <a:prstGeom prst="roundRect">
            <a:avLst>
              <a:gd name="adj" fmla="val 7180"/>
            </a:avLst>
          </a:prstGeom>
          <a:solidFill>
            <a:srgbClr val="480405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70" y="6586657"/>
            <a:ext cx="261461" cy="20907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411605" y="6525816"/>
            <a:ext cx="12277725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Innovation: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Google Colab High-RAM resources combined with batch processing enabled handling 100GB+ datasets without memory crashes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001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050" y="2831544"/>
            <a:ext cx="6095405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Rigorous Data Cleaning &amp; Preparation</a:t>
            </a:r>
            <a:endParaRPr lang="en-US" sz="2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50" y="3550206"/>
            <a:ext cx="6727150" cy="6719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047" y="4390192"/>
            <a:ext cx="186678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Validation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756047" y="4724281"/>
            <a:ext cx="6391156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Schema check using .info(), .shape, .describe() for initial assessment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550206"/>
            <a:ext cx="6727150" cy="6719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3197" y="4390192"/>
            <a:ext cx="186678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Optimization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483197" y="4724281"/>
            <a:ext cx="6391156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Converted object columns to category dtype, reducing RAM from 22GB to under 10GB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50" y="5161002"/>
            <a:ext cx="6727150" cy="6719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6047" y="6000988"/>
            <a:ext cx="186678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Filtering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756047" y="6335078"/>
            <a:ext cx="6391156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Removed nulls (&lt;0.5%), duplicates, and outliers – retained trips 1-180 minutes (99.8% valid)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161002"/>
            <a:ext cx="6727150" cy="67198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3197" y="6000988"/>
            <a:ext cx="1866781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Engineering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7483197" y="6335078"/>
            <a:ext cx="6391156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Derived analytical features: hour, day_of_week, month, trip_duration_minutes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588050" y="7229475"/>
            <a:ext cx="13454301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Outcome: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Clean, optimized DataFrame checkpointed as citibike_cleaned_checkpoint.parquet – ready for advanced analysis with dramatically improved performance.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927" y="438388"/>
            <a:ext cx="829889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Pre-Aggregation Strategy for Dashboard Performance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57927" y="1279803"/>
            <a:ext cx="177141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Rationale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557927" y="1660684"/>
            <a:ext cx="5172432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interaction with 185M+ rows isn't feasible. Pre-aggregated summary datasets were computed in Colab to power dashboard visuals instantly.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927" y="2605088"/>
            <a:ext cx="5172432" cy="5172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927" y="7956828"/>
            <a:ext cx="5172432" cy="765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Method: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Optimized pandas functions including groupby(), size(), .value_counts(), and merge() generated compact CSVs as the data backbone.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126837" y="1279803"/>
            <a:ext cx="177141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Files Generated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26837" y="1660684"/>
            <a:ext cx="795313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hourly_demand.csv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System-wide trips per hour (0-23)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6126837" y="1971437"/>
            <a:ext cx="795313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hourly_demand_timekey.csv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Trips keyed by full timestamp for time-series plots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126837" y="2282190"/>
            <a:ext cx="795313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daily_demand.csv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Trips per day-of-week and rider type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126837" y="2592943"/>
            <a:ext cx="795313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top_stations.csv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100 busiest stations with coordinates and counts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126837" y="2903696"/>
            <a:ext cx="795313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top_200_routes_map.csv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200 most frequent station-to-station routes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6126837" y="3214449"/>
            <a:ext cx="7953137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station_hourly_demand.csv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– Granular data per station/day/hour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5637" y="439460"/>
            <a:ext cx="6111835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Interactive Dashboard Architecture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6045637" y="1122998"/>
            <a:ext cx="8025527" cy="1547217"/>
          </a:xfrm>
          <a:prstGeom prst="roundRect">
            <a:avLst>
              <a:gd name="adj" fmla="val 4338"/>
            </a:avLst>
          </a:prstGeom>
          <a:solidFill>
            <a:srgbClr val="790709"/>
          </a:solidFill>
          <a:ln w="7620">
            <a:solidFill>
              <a:srgbClr val="F65F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13038" y="1290399"/>
            <a:ext cx="479346" cy="479346"/>
          </a:xfrm>
          <a:prstGeom prst="roundRect">
            <a:avLst>
              <a:gd name="adj" fmla="val 19074083"/>
            </a:avLst>
          </a:prstGeom>
          <a:solidFill>
            <a:srgbClr val="F65F6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841" y="1422202"/>
            <a:ext cx="215622" cy="2156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13038" y="1929527"/>
            <a:ext cx="177557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Streamlit Framework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213038" y="2247186"/>
            <a:ext cx="769072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Selected for Pythonic approach and rapid development of interactive web applications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6045637" y="2829997"/>
            <a:ext cx="8025527" cy="1547217"/>
          </a:xfrm>
          <a:prstGeom prst="roundRect">
            <a:avLst>
              <a:gd name="adj" fmla="val 4338"/>
            </a:avLst>
          </a:prstGeom>
          <a:solidFill>
            <a:srgbClr val="790709"/>
          </a:solidFill>
          <a:ln w="7620">
            <a:solidFill>
              <a:srgbClr val="F65F6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213038" y="2997398"/>
            <a:ext cx="479346" cy="479346"/>
          </a:xfrm>
          <a:prstGeom prst="roundRect">
            <a:avLst>
              <a:gd name="adj" fmla="val 19074083"/>
            </a:avLst>
          </a:prstGeom>
          <a:solidFill>
            <a:srgbClr val="F65F6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4841" y="3129201"/>
            <a:ext cx="215622" cy="2156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13038" y="3636526"/>
            <a:ext cx="177557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Local Architecture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213038" y="3954185"/>
            <a:ext cx="769072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Runs locally consuming pre-aggregated CSVs, with secure Mapbox API key configuration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6045637" y="4536996"/>
            <a:ext cx="8025527" cy="1547217"/>
          </a:xfrm>
          <a:prstGeom prst="roundRect">
            <a:avLst>
              <a:gd name="adj" fmla="val 4338"/>
            </a:avLst>
          </a:prstGeom>
          <a:solidFill>
            <a:srgbClr val="790709"/>
          </a:solidFill>
          <a:ln w="7620">
            <a:solidFill>
              <a:srgbClr val="F65F62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213038" y="4704398"/>
            <a:ext cx="479346" cy="479346"/>
          </a:xfrm>
          <a:prstGeom prst="roundRect">
            <a:avLst>
              <a:gd name="adj" fmla="val 19074083"/>
            </a:avLst>
          </a:prstGeom>
          <a:solidFill>
            <a:srgbClr val="F65F6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4841" y="4836200"/>
            <a:ext cx="215622" cy="21562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13038" y="5343525"/>
            <a:ext cx="177557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Core Libraries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213038" y="5661184"/>
            <a:ext cx="769072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Pandas (data), Altair (charts), PyDeck (maps), Meteostat (weather), Scipy (statistics)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6045637" y="6243995"/>
            <a:ext cx="8025527" cy="1547217"/>
          </a:xfrm>
          <a:prstGeom prst="roundRect">
            <a:avLst>
              <a:gd name="adj" fmla="val 4338"/>
            </a:avLst>
          </a:prstGeom>
          <a:solidFill>
            <a:srgbClr val="790709"/>
          </a:solidFill>
          <a:ln w="7620">
            <a:solidFill>
              <a:srgbClr val="F65F6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213038" y="6411397"/>
            <a:ext cx="479346" cy="479346"/>
          </a:xfrm>
          <a:prstGeom prst="roundRect">
            <a:avLst>
              <a:gd name="adj" fmla="val 19074083"/>
            </a:avLst>
          </a:prstGeom>
          <a:solidFill>
            <a:srgbClr val="F65F62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4841" y="6543199"/>
            <a:ext cx="215622" cy="21562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13038" y="7050524"/>
            <a:ext cx="177557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Performance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213038" y="7368183"/>
            <a:ext cx="7690723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@st.cache_data decorator ensures smooth interaction by avoiding redundant file reads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016" y="397550"/>
            <a:ext cx="4861560" cy="401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Dashboard Features: Overview Tab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06016" y="1160502"/>
            <a:ext cx="1606510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Dynamic KPIs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06016" y="1505783"/>
            <a:ext cx="593419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Metrics update based on user-selected filters: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6016" y="1867019"/>
            <a:ext cx="593419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Trips (filtered date range)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6016" y="2148840"/>
            <a:ext cx="593419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Year-over-Year Change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6016" y="2430661"/>
            <a:ext cx="593419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Weekend Share percentage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06016" y="2712482"/>
            <a:ext cx="593419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Peak Hour identification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06016" y="2994303"/>
            <a:ext cx="5934194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Weekend Effect Size (Cohen's d)</a:t>
            </a:r>
            <a:endParaRPr lang="en-US" sz="11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016" y="3388162"/>
            <a:ext cx="5934194" cy="593419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800493" y="1160502"/>
            <a:ext cx="1765340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Interactive Visualizations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800493" y="1505783"/>
            <a:ext cx="7331393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System Demand Chart: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Time-series plot with user-selected aggregation (hourly/daily/weekly), optional weather overlay (temperature, precipitation), and smoothing via moving average slider.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6800493" y="2098238"/>
            <a:ext cx="7331393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Trend Analysis: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7-day rolling average with 95% confidence band reveals medium-term trends and seasonality.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6800493" y="2459474"/>
            <a:ext cx="7331393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Anomaly Detection: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Table highlights statistically significant deviations (z-score ≥ 2.5) with corresponding weather context – downloadable as CSV.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558" y="1373386"/>
            <a:ext cx="7469624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Geospatial Intelligence: Maps &amp; Routes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2558" y="2423160"/>
            <a:ext cx="221039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Map Explorer Tab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182558" y="2898338"/>
            <a:ext cx="226004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3D visualization using PyDeck HexagonLayer: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82558" y="4032052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Hexagon height/color represent trip density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82558" y="4738092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 filtering by date, day, hour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82558" y="5444133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Customizable styling (radius, elevation)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82558" y="6150173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Hover tooltips reveal weighted demand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8935522" y="2423160"/>
            <a:ext cx="221039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Routes Tab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8935522" y="2898338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Popular travel patterns via PyDeck ArcLayer: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935522" y="3713798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3D arcs connect frequent station pairs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935522" y="4419838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Adjustable Top N routes displayed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8935522" y="5125879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Arc styling encodes trip magnitude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935522" y="5831919"/>
            <a:ext cx="2260044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Tooltips show start/end stations and counts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1688485" y="2423160"/>
            <a:ext cx="221039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Station Drilldown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11688485" y="2898338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Granular insights at individual station level: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11688485" y="3713798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Searchable station selection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11688485" y="4419838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Station-specific KPIs and metrics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1688485" y="5125879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Hourly and daily demand profiles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11688485" y="5831919"/>
            <a:ext cx="2260044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Precise location mini-map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2025-10-22T21:26:07Z</dcterms:created>
  <dcterms:modified xsi:type="dcterms:W3CDTF">2025-10-22T21:26:07Z</dcterms:modified>
</cp:coreProperties>
</file>